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4" r:id="rId3"/>
    <p:sldId id="263" r:id="rId4"/>
    <p:sldId id="260" r:id="rId5"/>
    <p:sldId id="269" r:id="rId6"/>
    <p:sldId id="258" r:id="rId7"/>
    <p:sldId id="274" r:id="rId8"/>
    <p:sldId id="266" r:id="rId9"/>
    <p:sldId id="267" r:id="rId10"/>
    <p:sldId id="257" r:id="rId11"/>
    <p:sldId id="272" r:id="rId12"/>
    <p:sldId id="273" r:id="rId13"/>
    <p:sldId id="259" r:id="rId14"/>
    <p:sldId id="271" r:id="rId15"/>
    <p:sldId id="268" r:id="rId16"/>
    <p:sldId id="270" r:id="rId17"/>
    <p:sldId id="262"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6" autoAdjust="0"/>
    <p:restoredTop sz="73167" autoAdjust="0"/>
  </p:normalViewPr>
  <p:slideViewPr>
    <p:cSldViewPr>
      <p:cViewPr varScale="1">
        <p:scale>
          <a:sx n="50" d="100"/>
          <a:sy n="50" d="100"/>
        </p:scale>
        <p:origin x="-100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6170-E092-48EC-A1E5-D478C84FA611}" type="datetimeFigureOut">
              <a:rPr lang="en-US" smtClean="0"/>
              <a:pPr/>
              <a:t>7/23/2009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7E468-2213-4D57-B25D-A8D8F9A32F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a:t>
            </a:r>
            <a:r>
              <a:rPr lang="en-US" baseline="0" dirty="0" smtClean="0"/>
              <a:t> the lack of farmable land and resources most of the people in Haiti are starving, so much that they have developed a way to make cookies from mud to help with the pain of hunger.  Among other reasons this is bad because of pathogens that are able to be ingested especially due to their sanitation practices</a:t>
            </a:r>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HDI provides a composite measure of three dimensions of human development: living a long and healthy life (measured by life expectancy), being educated (measured by adult literacy and enrolment at the primary, secondary and tertiary level) and having a decent standard of living (measured by purchasing power parity, PPP, income).</a:t>
            </a:r>
          </a:p>
          <a:p>
            <a:r>
              <a:rPr lang="en-US" sz="1200" b="0" i="0" kern="1200" dirty="0" smtClean="0">
                <a:solidFill>
                  <a:schemeClr val="tx1"/>
                </a:solidFill>
                <a:latin typeface="+mn-lt"/>
                <a:ea typeface="+mn-ea"/>
                <a:cs typeface="+mn-cs"/>
              </a:rPr>
              <a:t>The HDI measures the average progress of a country in human development. </a:t>
            </a:r>
          </a:p>
          <a:p>
            <a:r>
              <a:rPr lang="en-US" sz="1200" b="0" i="0" kern="1200" dirty="0" smtClean="0">
                <a:solidFill>
                  <a:schemeClr val="tx1"/>
                </a:solidFill>
                <a:latin typeface="+mn-lt"/>
                <a:ea typeface="+mn-ea"/>
                <a:cs typeface="+mn-cs"/>
              </a:rPr>
              <a:t>By looking at some of the most fundamental aspects of people’s lives and opportunities it provides a much more complete picture of a country's development than other indicators, such as GDP per capita.</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(East Asia and South Asia have accelerated progress since 1990. Central and Eastern Europe and the Commonwealth of Independent States (CIS), following a catastrophic decline in the first half of the 1990s, has also recovered to the level before the reversal. The major exception is sub-Saharan Africa. Since 1990 it has stagnated, partly because of economic reversal but principally because of the catastrophic effect of HIV/AIDS on life expectancy.)</a:t>
            </a:r>
          </a:p>
        </p:txBody>
      </p:sp>
      <p:sp>
        <p:nvSpPr>
          <p:cNvPr id="4" name="Slide Number Placeholder 3"/>
          <p:cNvSpPr>
            <a:spLocks noGrp="1"/>
          </p:cNvSpPr>
          <p:nvPr>
            <p:ph type="sldNum" sz="quarter" idx="10"/>
          </p:nvPr>
        </p:nvSpPr>
        <p:spPr/>
        <p:txBody>
          <a:bodyPr/>
          <a:lstStyle/>
          <a:p>
            <a:fld id="{C957E468-2213-4D57-B25D-A8D8F9A32F4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57E468-2213-4D57-B25D-A8D8F9A32F4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the World Health</a:t>
            </a:r>
            <a:r>
              <a:rPr lang="en-US" baseline="0" dirty="0" smtClean="0"/>
              <a:t> Organization</a:t>
            </a:r>
            <a:endParaRPr lang="en-US" dirty="0" smtClean="0"/>
          </a:p>
          <a:p>
            <a:r>
              <a:rPr lang="en-US" dirty="0" smtClean="0"/>
              <a:t> The majority of children</a:t>
            </a:r>
            <a:r>
              <a:rPr lang="en-US" baseline="0" dirty="0" smtClean="0"/>
              <a:t> born in Haiti came into this world on a dirt floor. </a:t>
            </a:r>
            <a:r>
              <a:rPr lang="en-US" dirty="0" smtClean="0"/>
              <a:t>1 out of 8 children die before they reach the age of five.  </a:t>
            </a:r>
          </a:p>
          <a:p>
            <a:r>
              <a:rPr lang="en-US" sz="1200" kern="1200" baseline="0" dirty="0" smtClean="0">
                <a:solidFill>
                  <a:schemeClr val="tx1"/>
                </a:solidFill>
                <a:latin typeface="+mn-lt"/>
                <a:ea typeface="+mn-ea"/>
                <a:cs typeface="+mn-cs"/>
              </a:rPr>
              <a:t>the leading causes of death for infants and children are acute </a:t>
            </a:r>
            <a:r>
              <a:rPr lang="en-US" sz="1200" kern="1200" baseline="0" dirty="0" err="1" smtClean="0">
                <a:solidFill>
                  <a:schemeClr val="tx1"/>
                </a:solidFill>
                <a:latin typeface="+mn-lt"/>
                <a:ea typeface="+mn-ea"/>
                <a:cs typeface="+mn-cs"/>
              </a:rPr>
              <a:t>diarrhoeal</a:t>
            </a:r>
            <a:r>
              <a:rPr lang="en-US" sz="1200" kern="1200" baseline="0" dirty="0" smtClean="0">
                <a:solidFill>
                  <a:schemeClr val="tx1"/>
                </a:solidFill>
                <a:latin typeface="+mn-lt"/>
                <a:ea typeface="+mn-ea"/>
                <a:cs typeface="+mn-cs"/>
              </a:rPr>
              <a:t> diseases (12.1%), infections of the </a:t>
            </a:r>
            <a:r>
              <a:rPr lang="en-US" sz="1200" kern="1200" baseline="0" dirty="0" err="1" smtClean="0">
                <a:solidFill>
                  <a:schemeClr val="tx1"/>
                </a:solidFill>
                <a:latin typeface="+mn-lt"/>
                <a:ea typeface="+mn-ea"/>
                <a:cs typeface="+mn-cs"/>
              </a:rPr>
              <a:t>perinatal</a:t>
            </a:r>
            <a:r>
              <a:rPr lang="en-US" sz="1200" kern="1200" baseline="0" dirty="0" smtClean="0">
                <a:solidFill>
                  <a:schemeClr val="tx1"/>
                </a:solidFill>
                <a:latin typeface="+mn-lt"/>
                <a:ea typeface="+mn-ea"/>
                <a:cs typeface="+mn-cs"/>
              </a:rPr>
              <a:t> period (10.2%), malnutrition (9.1%) and acute respiratory infections (6.9%).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HIV/AIDS adult prevalence rate in Haiti is estimated at 5.6%. AIDS is the leading cause of death for both adolescents and adults with respectively 5.8% and 21.6% of deaths with specifically de-fined diagnosis. With an estimated adult HIV prevalence rate of 2.3%, the Caribbean is the second worst-affected region in the world after sub-Saharan Africa. </a:t>
            </a:r>
          </a:p>
        </p:txBody>
      </p:sp>
      <p:sp>
        <p:nvSpPr>
          <p:cNvPr id="4" name="Slide Number Placeholder 3"/>
          <p:cNvSpPr>
            <a:spLocks noGrp="1"/>
          </p:cNvSpPr>
          <p:nvPr>
            <p:ph type="sldNum" sz="quarter" idx="10"/>
          </p:nvPr>
        </p:nvSpPr>
        <p:spPr/>
        <p:txBody>
          <a:bodyPr/>
          <a:lstStyle/>
          <a:p>
            <a:fld id="{C957E468-2213-4D57-B25D-A8D8F9A32F4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Sewer systems and wastewater treatment are nonexistent.</a:t>
            </a:r>
          </a:p>
          <a:p>
            <a:pPr fontAlgn="auto">
              <a:spcAft>
                <a:spcPts val="0"/>
              </a:spcAft>
              <a:buFont typeface="Arial" pitchFamily="34" charset="0"/>
              <a:buChar char="•"/>
              <a:defRPr/>
            </a:pPr>
            <a:r>
              <a:rPr lang="en-US" dirty="0" smtClean="0"/>
              <a:t>Water, crops and fish are exposed and contaminated by raw sewage</a:t>
            </a:r>
          </a:p>
          <a:p>
            <a:pPr fontAlgn="auto">
              <a:spcAft>
                <a:spcPts val="0"/>
              </a:spcAft>
              <a:buFont typeface="Arial" pitchFamily="34" charset="0"/>
              <a:buChar char="•"/>
              <a:defRPr/>
            </a:pPr>
            <a:r>
              <a:rPr lang="en-US" dirty="0" smtClean="0"/>
              <a:t>Only 50% of population have access to potable water supply</a:t>
            </a:r>
          </a:p>
          <a:p>
            <a:pPr fontAlgn="auto">
              <a:spcAft>
                <a:spcPts val="0"/>
              </a:spcAft>
              <a:buFont typeface="Arial" pitchFamily="34" charset="0"/>
              <a:buChar char="•"/>
              <a:defRPr/>
            </a:pPr>
            <a:r>
              <a:rPr lang="en-US" dirty="0" smtClean="0"/>
              <a:t>As mentioned in the video, bacterial contamination is a major health issue in Haiti. A major source of contamination comes from raw sewage that is left unmanaged and untreated. This sewage spreads pathogens to contaminate Haiti’s limited food supply and leave’s approximately half of the population without a supply of potable water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Bacterial contamination health issue 	</a:t>
            </a:r>
            <a:r>
              <a:rPr lang="en-US" dirty="0" smtClean="0">
                <a:sym typeface="Wingdings" pitchFamily="2" charset="2"/>
              </a:rPr>
              <a:t>	unmanaged/untreated raw sewage		food  supply and ½ pop</a:t>
            </a:r>
            <a:endParaRPr lang="en-US" dirty="0" smtClean="0"/>
          </a:p>
          <a:p>
            <a:pPr fontAlgn="auto">
              <a:spcAft>
                <a:spcPts val="0"/>
              </a:spcAft>
              <a:buFont typeface="Arial" pitchFamily="34" charset="0"/>
              <a:buNone/>
              <a:defRPr/>
            </a:pPr>
            <a:endParaRPr lang="en-US" dirty="0" smtClean="0"/>
          </a:p>
        </p:txBody>
      </p:sp>
      <p:sp>
        <p:nvSpPr>
          <p:cNvPr id="4" name="Slide Number Placeholder 3"/>
          <p:cNvSpPr>
            <a:spLocks noGrp="1"/>
          </p:cNvSpPr>
          <p:nvPr>
            <p:ph type="sldNum" sz="quarter" idx="10"/>
          </p:nvPr>
        </p:nvSpPr>
        <p:spPr/>
        <p:txBody>
          <a:bodyPr/>
          <a:lstStyle/>
          <a:p>
            <a:fld id="{C957E468-2213-4D57-B25D-A8D8F9A32F4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various examples of rural villages using anaerobic digesters to manage and treat raw sewage, creating a pathogen-free fertilizer and a supply of biogas</a:t>
            </a:r>
          </a:p>
          <a:p>
            <a:r>
              <a:rPr lang="en-US" dirty="0" smtClean="0"/>
              <a:t>rural villages manage/treat raw sewage	</a:t>
            </a:r>
            <a:r>
              <a:rPr lang="en-US" dirty="0" smtClean="0">
                <a:sym typeface="Wingdings" pitchFamily="2" charset="2"/>
              </a:rPr>
              <a:t>	creates pathogen-free fertilizer/biogas</a:t>
            </a:r>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anaerobic (free of oxygen) digester microorganisms break down the organic material (from wood to vegetables or in this case human and animal excreta) into sugar and acids, which then become gas.  Mostly methane which is called biogas that can be used as fuel for cooking, lights, and much more. The slurry that remains from the digestion process is good fertilizer, and considerably reduces pathogens in waste.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Biogas is produced by the decomposition of organic waste in oxygen free conditions. Complex organic molecules are broken down by anaerobic bacteria to produce a methane rich gas.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produced by </a:t>
            </a:r>
            <a:r>
              <a:rPr lang="en-US" dirty="0" err="1" smtClean="0"/>
              <a:t>decomp</a:t>
            </a:r>
            <a:r>
              <a:rPr lang="en-US" dirty="0" smtClean="0"/>
              <a:t>. of organic waste, oxygen free conditions	</a:t>
            </a:r>
            <a:r>
              <a:rPr lang="en-US" dirty="0" smtClean="0">
                <a:sym typeface="Wingdings" pitchFamily="2" charset="2"/>
              </a:rPr>
              <a:t>	complex organic molecules broken down by 							anaerobic bacteria to produce methane</a:t>
            </a:r>
            <a:endParaRPr lang="en-US" dirty="0" smtClean="0"/>
          </a:p>
          <a:p>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was mentioned, biogas can be used as</a:t>
            </a:r>
            <a:r>
              <a:rPr lang="en-US" baseline="0" dirty="0" smtClean="0"/>
              <a:t> an energy source for cooking and heating applications, helping to reduce deforestation and provide clean, </a:t>
            </a:r>
            <a:r>
              <a:rPr lang="en-US" baseline="0" smtClean="0"/>
              <a:t>renewable energy. </a:t>
            </a:r>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57E468-2213-4D57-B25D-A8D8F9A32F43}"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Population: 9.6 Million</a:t>
            </a:r>
          </a:p>
          <a:p>
            <a:pPr lvl="1"/>
            <a:r>
              <a:rPr lang="en-US" dirty="0" smtClean="0"/>
              <a:t>6.2 million live below the poverty line</a:t>
            </a:r>
          </a:p>
          <a:p>
            <a:r>
              <a:rPr lang="en-US" dirty="0" smtClean="0"/>
              <a:t>Land Mass: 11,000 square mi </a:t>
            </a:r>
          </a:p>
          <a:p>
            <a:pPr lvl="1"/>
            <a:r>
              <a:rPr lang="en-US" dirty="0" smtClean="0"/>
              <a:t>About the size of Maryland</a:t>
            </a:r>
          </a:p>
          <a:p>
            <a:r>
              <a:rPr lang="en-US" dirty="0" smtClean="0"/>
              <a:t>Official Languages: Creole and French</a:t>
            </a:r>
          </a:p>
          <a:p>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Limited forests and crop</a:t>
            </a:r>
            <a:r>
              <a:rPr lang="en-US" baseline="0" dirty="0" smtClean="0"/>
              <a:t> put limits on resources</a:t>
            </a:r>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Nearly 7.2 of the 9.6 million Haitians lack access to reliable energy.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primary</a:t>
            </a:r>
            <a:r>
              <a:rPr lang="en-US" baseline="0" dirty="0" smtClean="0"/>
              <a:t> use of energy is for cooking and wood is the primary fuel</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has led to </a:t>
            </a:r>
            <a:r>
              <a:rPr lang="en-US" dirty="0" smtClean="0"/>
              <a:t>extreme deforestation that in return has caused extreme soil depletion and erosion.  </a:t>
            </a:r>
          </a:p>
          <a:p>
            <a:r>
              <a:rPr lang="en-US" dirty="0" smtClean="0"/>
              <a:t>This depletion</a:t>
            </a:r>
            <a:r>
              <a:rPr lang="en-US" baseline="0" dirty="0" smtClean="0"/>
              <a:t> and erosion</a:t>
            </a:r>
            <a:r>
              <a:rPr lang="en-US" dirty="0" smtClean="0"/>
              <a:t> has lead to major issues </a:t>
            </a:r>
            <a:r>
              <a:rPr lang="en-US" baseline="0" dirty="0" smtClean="0"/>
              <a:t>with the depletion of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Only about 12.5% of Haitians have electricity, the majority of electricity used is powered by generators that run on diesel fuel. As a result much of their income is used to buy fuel to run these generators. </a:t>
            </a:r>
          </a:p>
          <a:p>
            <a:endParaRPr lang="en-US" baseline="0" dirty="0" smtClean="0"/>
          </a:p>
        </p:txBody>
      </p:sp>
      <p:sp>
        <p:nvSpPr>
          <p:cNvPr id="4" name="Slide Number Placeholder 3"/>
          <p:cNvSpPr>
            <a:spLocks noGrp="1"/>
          </p:cNvSpPr>
          <p:nvPr>
            <p:ph type="sldNum" sz="quarter" idx="10"/>
          </p:nvPr>
        </p:nvSpPr>
        <p:spPr/>
        <p:txBody>
          <a:bodyPr/>
          <a:lstStyle/>
          <a:p>
            <a:fld id="{C957E468-2213-4D57-B25D-A8D8F9A32F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aerial view</a:t>
            </a:r>
            <a:r>
              <a:rPr lang="en-US" baseline="0" dirty="0" smtClean="0"/>
              <a:t> shows the border between Haiti (on the left) and the Dominican Republic (on the right).</a:t>
            </a:r>
          </a:p>
          <a:p>
            <a:r>
              <a:rPr lang="en-US" baseline="0" dirty="0" smtClean="0"/>
              <a:t>It is a good view of how the deforestation has drastically changed the land in comparison to what it once was and why there have been so many issues associated.</a:t>
            </a:r>
            <a:r>
              <a:rPr lang="en-US" dirty="0" smtClean="0"/>
              <a:t> </a:t>
            </a:r>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Due to the erosion and depletion of the soil from the deforestation there is a limit to the crops that can be grown.</a:t>
            </a:r>
          </a:p>
          <a:p>
            <a:r>
              <a:rPr lang="en-US" dirty="0" smtClean="0"/>
              <a:t>The erosion is caused by the mountainous topography and the frequent tropical storms and hurricanes that are common in the Caribbean causing frequent flooding.</a:t>
            </a:r>
          </a:p>
          <a:p>
            <a:r>
              <a:rPr lang="en-US" sz="1200" b="0" i="0" kern="1200" dirty="0" smtClean="0">
                <a:solidFill>
                  <a:schemeClr val="tx1"/>
                </a:solidFill>
                <a:latin typeface="+mn-lt"/>
                <a:ea typeface="+mn-ea"/>
                <a:cs typeface="+mn-cs"/>
              </a:rPr>
              <a:t>Haiti’s dominant cash crops include coffee, mangoes, and cocoa. Haiti has decreased its production of sugarcane, traditionally an important cash crop, because of declining prices and fierce international competition. Because Haiti’s forests have thinned dramatically, timber exports have declined.</a:t>
            </a:r>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Storms that have hit Haiti</a:t>
            </a:r>
            <a:r>
              <a:rPr lang="en-US" baseline="0" dirty="0" smtClean="0"/>
              <a:t> in the past 100 years</a:t>
            </a:r>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957E468-2213-4D57-B25D-A8D8F9A32F4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57E468-2213-4D57-B25D-A8D8F9A32F4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FCDD5B8-7300-4E44-A944-7C4DDCF753C7}" type="datetimeFigureOut">
              <a:rPr lang="en-US" smtClean="0"/>
              <a:pPr/>
              <a:t>7/23/2009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9E1E2A7-595B-42C5-ADDB-43EB028D430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CDD5B8-7300-4E44-A944-7C4DDCF753C7}" type="datetimeFigureOut">
              <a:rPr lang="en-US" smtClean="0"/>
              <a:pPr/>
              <a:t>7/23/2009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E1E2A7-595B-42C5-ADDB-43EB028D43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CDD5B8-7300-4E44-A944-7C4DDCF753C7}" type="datetimeFigureOut">
              <a:rPr lang="en-US" smtClean="0"/>
              <a:pPr/>
              <a:t>7/23/2009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E1E2A7-595B-42C5-ADDB-43EB028D43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CDD5B8-7300-4E44-A944-7C4DDCF753C7}" type="datetimeFigureOut">
              <a:rPr lang="en-US" smtClean="0"/>
              <a:pPr/>
              <a:t>7/23/2009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9E1E2A7-595B-42C5-ADDB-43EB028D43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FCDD5B8-7300-4E44-A944-7C4DDCF753C7}" type="datetimeFigureOut">
              <a:rPr lang="en-US" smtClean="0"/>
              <a:pPr/>
              <a:t>7/23/2009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9E1E2A7-595B-42C5-ADDB-43EB028D430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CDD5B8-7300-4E44-A944-7C4DDCF753C7}" type="datetimeFigureOut">
              <a:rPr lang="en-US" smtClean="0"/>
              <a:pPr/>
              <a:t>7/23/2009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9E1E2A7-595B-42C5-ADDB-43EB028D430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CDD5B8-7300-4E44-A944-7C4DDCF753C7}" type="datetimeFigureOut">
              <a:rPr lang="en-US" smtClean="0"/>
              <a:pPr/>
              <a:t>7/23/2009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9E1E2A7-595B-42C5-ADDB-43EB028D43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CDD5B8-7300-4E44-A944-7C4DDCF753C7}" type="datetimeFigureOut">
              <a:rPr lang="en-US" smtClean="0"/>
              <a:pPr/>
              <a:t>7/23/2009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9E1E2A7-595B-42C5-ADDB-43EB028D430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FCDD5B8-7300-4E44-A944-7C4DDCF753C7}" type="datetimeFigureOut">
              <a:rPr lang="en-US" smtClean="0"/>
              <a:pPr/>
              <a:t>7/23/2009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9E1E2A7-595B-42C5-ADDB-43EB028D43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FCDD5B8-7300-4E44-A944-7C4DDCF753C7}" type="datetimeFigureOut">
              <a:rPr lang="en-US" smtClean="0"/>
              <a:pPr/>
              <a:t>7/23/2009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9E1E2A7-595B-42C5-ADDB-43EB028D430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FCDD5B8-7300-4E44-A944-7C4DDCF753C7}" type="datetimeFigureOut">
              <a:rPr lang="en-US" smtClean="0"/>
              <a:pPr/>
              <a:t>7/23/2009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9E1E2A7-595B-42C5-ADDB-43EB028D430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FCDD5B8-7300-4E44-A944-7C4DDCF753C7}" type="datetimeFigureOut">
              <a:rPr lang="en-US" smtClean="0"/>
              <a:pPr/>
              <a:t>7/23/2009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9E1E2A7-595B-42C5-ADDB-43EB028D430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youtube.com/watch?v=oqAF9K39PXw"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6600" dirty="0" smtClean="0">
                <a:solidFill>
                  <a:srgbClr val="FFFF00"/>
                </a:solidFill>
              </a:rPr>
              <a:t>Haiti</a:t>
            </a:r>
            <a:endParaRPr lang="en-US" sz="16600" dirty="0">
              <a:solidFill>
                <a:srgbClr val="FFFF00"/>
              </a:solidFill>
            </a:endParaRPr>
          </a:p>
        </p:txBody>
      </p:sp>
      <p:sp>
        <p:nvSpPr>
          <p:cNvPr id="3" name="Subtitle 2"/>
          <p:cNvSpPr>
            <a:spLocks noGrp="1"/>
          </p:cNvSpPr>
          <p:nvPr>
            <p:ph type="subTitle" idx="1"/>
          </p:nvPr>
        </p:nvSpPr>
        <p:spPr>
          <a:xfrm>
            <a:off x="2583766" y="5105400"/>
            <a:ext cx="6560234" cy="1752600"/>
          </a:xfrm>
        </p:spPr>
        <p:txBody>
          <a:bodyPr>
            <a:normAutofit/>
          </a:bodyPr>
          <a:lstStyle/>
          <a:p>
            <a:r>
              <a:rPr lang="en-US" sz="2400" dirty="0" smtClean="0">
                <a:solidFill>
                  <a:srgbClr val="FFFF00"/>
                </a:solidFill>
              </a:rPr>
              <a:t>54% of Haitians live on 1$ a day</a:t>
            </a:r>
          </a:p>
          <a:p>
            <a:r>
              <a:rPr lang="en-US" sz="2400" dirty="0" smtClean="0">
                <a:solidFill>
                  <a:srgbClr val="FFFF00"/>
                </a:solidFill>
              </a:rPr>
              <a:t>78% live on 2$ a day</a:t>
            </a:r>
            <a:endParaRPr lang="en-US" sz="2400" dirty="0">
              <a:solidFill>
                <a:srgbClr val="FFFF00"/>
              </a:solidFill>
            </a:endParaRPr>
          </a:p>
        </p:txBody>
      </p:sp>
      <p:sp>
        <p:nvSpPr>
          <p:cNvPr id="4" name="TextBox 3"/>
          <p:cNvSpPr txBox="1"/>
          <p:nvPr/>
        </p:nvSpPr>
        <p:spPr>
          <a:xfrm>
            <a:off x="381000" y="3352800"/>
            <a:ext cx="8382000" cy="1200329"/>
          </a:xfrm>
          <a:prstGeom prst="rect">
            <a:avLst/>
          </a:prstGeom>
          <a:noFill/>
        </p:spPr>
        <p:txBody>
          <a:bodyPr wrap="square" rtlCol="0">
            <a:spAutoFit/>
          </a:bodyPr>
          <a:lstStyle/>
          <a:p>
            <a:pPr algn="ctr"/>
            <a:r>
              <a:rPr lang="en-US" dirty="0" smtClean="0"/>
              <a:t>Christa Rummel and Taylor </a:t>
            </a:r>
            <a:r>
              <a:rPr lang="en-US" dirty="0" err="1" smtClean="0"/>
              <a:t>Norrell</a:t>
            </a:r>
            <a:endParaRPr lang="en-US" dirty="0" smtClean="0"/>
          </a:p>
          <a:p>
            <a:pPr algn="ctr"/>
            <a:r>
              <a:rPr lang="en-US" dirty="0" smtClean="0"/>
              <a:t>UF –IFAS  </a:t>
            </a:r>
            <a:r>
              <a:rPr lang="en-US" dirty="0" err="1" smtClean="0"/>
              <a:t>BioEnergy</a:t>
            </a:r>
            <a:r>
              <a:rPr lang="en-US" dirty="0" smtClean="0"/>
              <a:t> Summer School Interns</a:t>
            </a:r>
          </a:p>
          <a:p>
            <a:pPr algn="ctr"/>
            <a:r>
              <a:rPr lang="en-US" dirty="0" smtClean="0"/>
              <a:t>Dr. Ann </a:t>
            </a:r>
            <a:r>
              <a:rPr lang="en-US" dirty="0" err="1" smtClean="0"/>
              <a:t>Wilkie</a:t>
            </a:r>
            <a:endParaRPr lang="en-US" dirty="0" smtClean="0"/>
          </a:p>
          <a:p>
            <a:pPr algn="ctr"/>
            <a:r>
              <a:rPr lang="en-US" dirty="0" smtClean="0"/>
              <a:t>Soil and Water Science</a:t>
            </a:r>
            <a:endParaRPr lang="en-US" dirty="0"/>
          </a:p>
        </p:txBody>
      </p:sp>
      <p:sp>
        <p:nvSpPr>
          <p:cNvPr id="5" name="TextBox 4"/>
          <p:cNvSpPr txBox="1"/>
          <p:nvPr/>
        </p:nvSpPr>
        <p:spPr>
          <a:xfrm>
            <a:off x="0" y="2133600"/>
            <a:ext cx="8839200" cy="461665"/>
          </a:xfrm>
          <a:prstGeom prst="rect">
            <a:avLst/>
          </a:prstGeom>
          <a:noFill/>
        </p:spPr>
        <p:txBody>
          <a:bodyPr wrap="square" rtlCol="0">
            <a:spAutoFit/>
          </a:bodyPr>
          <a:lstStyle/>
          <a:p>
            <a:pPr algn="ctr"/>
            <a:r>
              <a:rPr lang="en-US" sz="2400" dirty="0" smtClean="0"/>
              <a:t>Overview of Environmental Conditions and Economic Issues</a:t>
            </a:r>
            <a:endParaRPr lang="en-US" sz="2400" dirty="0"/>
          </a:p>
        </p:txBody>
      </p:sp>
      <p:pic>
        <p:nvPicPr>
          <p:cNvPr id="6" name="Picture 3" descr="BESS.JPG"/>
          <p:cNvPicPr>
            <a:picLocks noChangeAspect="1"/>
          </p:cNvPicPr>
          <p:nvPr/>
        </p:nvPicPr>
        <p:blipFill>
          <a:blip r:embed="rId3"/>
          <a:srcRect/>
          <a:stretch>
            <a:fillRect/>
          </a:stretch>
        </p:blipFill>
        <p:spPr bwMode="auto">
          <a:xfrm>
            <a:off x="1143000" y="457200"/>
            <a:ext cx="1566863" cy="15795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ISSUES</a:t>
            </a:r>
            <a:endParaRPr lang="en-US" dirty="0"/>
          </a:p>
        </p:txBody>
      </p:sp>
      <p:pic>
        <p:nvPicPr>
          <p:cNvPr id="10242" name="Picture 2" descr="haiti-3"/>
          <p:cNvPicPr>
            <a:picLocks noChangeAspect="1" noChangeArrowheads="1"/>
          </p:cNvPicPr>
          <p:nvPr/>
        </p:nvPicPr>
        <p:blipFill>
          <a:blip r:embed="rId3"/>
          <a:srcRect/>
          <a:stretch>
            <a:fillRect/>
          </a:stretch>
        </p:blipFill>
        <p:spPr bwMode="auto">
          <a:xfrm>
            <a:off x="914400" y="2438400"/>
            <a:ext cx="2857500" cy="2828925"/>
          </a:xfrm>
          <a:prstGeom prst="rect">
            <a:avLst/>
          </a:prstGeom>
          <a:noFill/>
        </p:spPr>
      </p:pic>
      <p:pic>
        <p:nvPicPr>
          <p:cNvPr id="10244" name="Picture 4" descr="http://news.nationalgeographic.com/news/bigphotos/images/080130-AP-haiti-eatin_big.jpg"/>
          <p:cNvPicPr>
            <a:picLocks noChangeAspect="1" noChangeArrowheads="1"/>
          </p:cNvPicPr>
          <p:nvPr/>
        </p:nvPicPr>
        <p:blipFill>
          <a:blip r:embed="rId4"/>
          <a:srcRect/>
          <a:stretch>
            <a:fillRect/>
          </a:stretch>
        </p:blipFill>
        <p:spPr bwMode="auto">
          <a:xfrm>
            <a:off x="4114800" y="2362200"/>
            <a:ext cx="4391025" cy="2819401"/>
          </a:xfrm>
          <a:prstGeom prst="rect">
            <a:avLst/>
          </a:prstGeom>
          <a:noFill/>
        </p:spPr>
      </p:pic>
      <p:sp>
        <p:nvSpPr>
          <p:cNvPr id="7" name="TextBox 6"/>
          <p:cNvSpPr txBox="1"/>
          <p:nvPr/>
        </p:nvSpPr>
        <p:spPr>
          <a:xfrm>
            <a:off x="1219200" y="5715000"/>
            <a:ext cx="7239000" cy="369332"/>
          </a:xfrm>
          <a:prstGeom prst="rect">
            <a:avLst/>
          </a:prstGeom>
          <a:noFill/>
        </p:spPr>
        <p:txBody>
          <a:bodyPr wrap="square" rtlCol="0">
            <a:spAutoFit/>
          </a:bodyPr>
          <a:lstStyle/>
          <a:p>
            <a:r>
              <a:rPr lang="en-US" dirty="0" smtClean="0">
                <a:hlinkClick r:id="rId5"/>
              </a:rPr>
              <a:t>http://www.youtube.com/watch?v=oqAF9K39PXw</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drstats.undp.org/en/countries/country_fact_sheets/hdi-trends/hti_2.gif"/>
          <p:cNvPicPr>
            <a:picLocks noChangeAspect="1" noChangeArrowheads="1"/>
          </p:cNvPicPr>
          <p:nvPr/>
        </p:nvPicPr>
        <p:blipFill>
          <a:blip r:embed="rId3"/>
          <a:srcRect/>
          <a:stretch>
            <a:fillRect/>
          </a:stretch>
        </p:blipFill>
        <p:spPr bwMode="auto">
          <a:xfrm>
            <a:off x="1371600" y="381000"/>
            <a:ext cx="6629400" cy="62257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304800" y="1779622"/>
            <a:ext cx="8610600" cy="277469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ISSUES</a:t>
            </a:r>
            <a:endParaRPr lang="en-US" dirty="0"/>
          </a:p>
        </p:txBody>
      </p:sp>
      <p:pic>
        <p:nvPicPr>
          <p:cNvPr id="2052" name="Picture 4" descr="Hait's unclear future"/>
          <p:cNvPicPr>
            <a:picLocks noChangeAspect="1" noChangeArrowheads="1"/>
          </p:cNvPicPr>
          <p:nvPr/>
        </p:nvPicPr>
        <p:blipFill>
          <a:blip r:embed="rId3"/>
          <a:srcRect/>
          <a:stretch>
            <a:fillRect/>
          </a:stretch>
        </p:blipFill>
        <p:spPr bwMode="auto">
          <a:xfrm>
            <a:off x="1143000" y="1600200"/>
            <a:ext cx="7010400" cy="4673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MANAGMENT</a:t>
            </a:r>
            <a:endParaRPr lang="en-US" dirty="0"/>
          </a:p>
        </p:txBody>
      </p:sp>
      <p:pic>
        <p:nvPicPr>
          <p:cNvPr id="4" name="Picture 2"/>
          <p:cNvPicPr>
            <a:picLocks noChangeAspect="1" noChangeArrowheads="1"/>
          </p:cNvPicPr>
          <p:nvPr/>
        </p:nvPicPr>
        <p:blipFill>
          <a:blip r:embed="rId3"/>
          <a:srcRect/>
          <a:stretch>
            <a:fillRect/>
          </a:stretch>
        </p:blipFill>
        <p:spPr bwMode="auto">
          <a:xfrm>
            <a:off x="-4419600" y="2209800"/>
            <a:ext cx="3895725" cy="2349500"/>
          </a:xfrm>
          <a:prstGeom prst="rect">
            <a:avLst/>
          </a:prstGeom>
          <a:noFill/>
          <a:ln w="9525">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1143000" y="1752600"/>
            <a:ext cx="6781800" cy="451011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Solution?</a:t>
            </a:r>
            <a:endParaRPr lang="en-US" dirty="0"/>
          </a:p>
        </p:txBody>
      </p:sp>
      <p:sp>
        <p:nvSpPr>
          <p:cNvPr id="3" name="Content Placeholder 2"/>
          <p:cNvSpPr>
            <a:spLocks noGrp="1"/>
          </p:cNvSpPr>
          <p:nvPr>
            <p:ph idx="1"/>
          </p:nvPr>
        </p:nvSpPr>
        <p:spPr/>
        <p:txBody>
          <a:bodyPr/>
          <a:lstStyle/>
          <a:p>
            <a:r>
              <a:rPr lang="en-US" dirty="0" smtClean="0"/>
              <a:t>BIOGAS used around the world…..</a:t>
            </a:r>
            <a:endParaRPr lang="en-US" dirty="0"/>
          </a:p>
        </p:txBody>
      </p:sp>
      <p:pic>
        <p:nvPicPr>
          <p:cNvPr id="44034" name="Picture 2" descr="sintex.03.jpg"/>
          <p:cNvPicPr>
            <a:picLocks noChangeAspect="1" noChangeArrowheads="1"/>
          </p:cNvPicPr>
          <p:nvPr/>
        </p:nvPicPr>
        <p:blipFill>
          <a:blip r:embed="rId3"/>
          <a:srcRect/>
          <a:stretch>
            <a:fillRect/>
          </a:stretch>
        </p:blipFill>
        <p:spPr bwMode="auto">
          <a:xfrm>
            <a:off x="3200400" y="4038600"/>
            <a:ext cx="3048000" cy="2244438"/>
          </a:xfrm>
          <a:prstGeom prst="rect">
            <a:avLst/>
          </a:prstGeom>
          <a:noFill/>
        </p:spPr>
      </p:pic>
      <p:pic>
        <p:nvPicPr>
          <p:cNvPr id="6" name="Picture 5"/>
          <p:cNvPicPr>
            <a:picLocks noChangeAspect="1" noChangeArrowheads="1"/>
          </p:cNvPicPr>
          <p:nvPr/>
        </p:nvPicPr>
        <p:blipFill>
          <a:blip r:embed="rId4"/>
          <a:srcRect/>
          <a:stretch>
            <a:fillRect/>
          </a:stretch>
        </p:blipFill>
        <p:spPr bwMode="auto">
          <a:xfrm>
            <a:off x="6400800" y="2362200"/>
            <a:ext cx="2057400" cy="2738438"/>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a:xfrm>
            <a:off x="381000" y="2438400"/>
            <a:ext cx="2667000" cy="1824715"/>
          </a:xfrm>
          <a:prstGeom prst="rect">
            <a:avLst/>
          </a:prstGeom>
          <a:noFill/>
        </p:spPr>
      </p:pic>
      <p:pic>
        <p:nvPicPr>
          <p:cNvPr id="8" name="Picture 3"/>
          <p:cNvPicPr>
            <a:picLocks noChangeAspect="1" noChangeArrowheads="1"/>
          </p:cNvPicPr>
          <p:nvPr/>
        </p:nvPicPr>
        <p:blipFill>
          <a:blip r:embed="rId6"/>
          <a:srcRect/>
          <a:stretch>
            <a:fillRect/>
          </a:stretch>
        </p:blipFill>
        <p:spPr bwMode="auto">
          <a:xfrm>
            <a:off x="11125200" y="1524000"/>
            <a:ext cx="3124200" cy="1838309"/>
          </a:xfrm>
          <a:prstGeom prst="rect">
            <a:avLst/>
          </a:prstGeom>
          <a:noFill/>
          <a:ln w="9525">
            <a:noFill/>
            <a:miter lim="800000"/>
            <a:headEnd/>
            <a:tailEnd/>
          </a:ln>
        </p:spPr>
      </p:pic>
      <p:sp>
        <p:nvSpPr>
          <p:cNvPr id="10" name="TextBox 9"/>
          <p:cNvSpPr txBox="1"/>
          <p:nvPr/>
        </p:nvSpPr>
        <p:spPr>
          <a:xfrm>
            <a:off x="457200" y="4495800"/>
            <a:ext cx="2514600" cy="369332"/>
          </a:xfrm>
          <a:prstGeom prst="rect">
            <a:avLst/>
          </a:prstGeom>
          <a:noFill/>
        </p:spPr>
        <p:txBody>
          <a:bodyPr wrap="square" rtlCol="0">
            <a:spAutoFit/>
          </a:bodyPr>
          <a:lstStyle/>
          <a:p>
            <a:pPr algn="ctr"/>
            <a:r>
              <a:rPr lang="en-US" dirty="0" smtClean="0"/>
              <a:t>Kenya</a:t>
            </a:r>
            <a:endParaRPr lang="en-US" dirty="0"/>
          </a:p>
        </p:txBody>
      </p:sp>
      <p:sp>
        <p:nvSpPr>
          <p:cNvPr id="11" name="TextBox 10"/>
          <p:cNvSpPr txBox="1"/>
          <p:nvPr/>
        </p:nvSpPr>
        <p:spPr>
          <a:xfrm>
            <a:off x="3657600" y="3581400"/>
            <a:ext cx="2133600" cy="369332"/>
          </a:xfrm>
          <a:prstGeom prst="rect">
            <a:avLst/>
          </a:prstGeom>
          <a:noFill/>
        </p:spPr>
        <p:txBody>
          <a:bodyPr wrap="square" rtlCol="0">
            <a:spAutoFit/>
          </a:bodyPr>
          <a:lstStyle/>
          <a:p>
            <a:pPr algn="ctr"/>
            <a:r>
              <a:rPr lang="en-US" dirty="0" smtClean="0"/>
              <a:t>India</a:t>
            </a:r>
            <a:endParaRPr lang="en-US" dirty="0"/>
          </a:p>
        </p:txBody>
      </p:sp>
      <p:sp>
        <p:nvSpPr>
          <p:cNvPr id="12" name="TextBox 11"/>
          <p:cNvSpPr txBox="1"/>
          <p:nvPr/>
        </p:nvSpPr>
        <p:spPr>
          <a:xfrm>
            <a:off x="6400800" y="5257800"/>
            <a:ext cx="2133600" cy="369332"/>
          </a:xfrm>
          <a:prstGeom prst="rect">
            <a:avLst/>
          </a:prstGeom>
          <a:noFill/>
        </p:spPr>
        <p:txBody>
          <a:bodyPr wrap="square" rtlCol="0">
            <a:spAutoFit/>
          </a:bodyPr>
          <a:lstStyle/>
          <a:p>
            <a:pPr algn="ctr"/>
            <a:r>
              <a:rPr lang="en-US" dirty="0" smtClean="0"/>
              <a:t>Costa Rica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Biogas Made?</a:t>
            </a:r>
            <a:endParaRPr lang="en-US" dirty="0"/>
          </a:p>
        </p:txBody>
      </p:sp>
      <p:pic>
        <p:nvPicPr>
          <p:cNvPr id="40962" name="Picture 2" descr="Biogas Cycle"/>
          <p:cNvPicPr>
            <a:picLocks noChangeAspect="1" noChangeArrowheads="1"/>
          </p:cNvPicPr>
          <p:nvPr/>
        </p:nvPicPr>
        <p:blipFill>
          <a:blip r:embed="rId3"/>
          <a:srcRect/>
          <a:stretch>
            <a:fillRect/>
          </a:stretch>
        </p:blipFill>
        <p:spPr bwMode="auto">
          <a:xfrm>
            <a:off x="1219200" y="1524000"/>
            <a:ext cx="6705600" cy="50292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Anaerobic Digester</a:t>
            </a:r>
            <a:endParaRPr lang="en-US" dirty="0"/>
          </a:p>
        </p:txBody>
      </p:sp>
      <p:sp>
        <p:nvSpPr>
          <p:cNvPr id="3" name="Content Placeholder 2"/>
          <p:cNvSpPr>
            <a:spLocks noGrp="1"/>
          </p:cNvSpPr>
          <p:nvPr>
            <p:ph idx="1"/>
          </p:nvPr>
        </p:nvSpPr>
        <p:spPr>
          <a:xfrm>
            <a:off x="457200" y="1646236"/>
            <a:ext cx="8229600" cy="4830763"/>
          </a:xfrm>
        </p:spPr>
        <p:txBody>
          <a:bodyPr>
            <a:normAutofit fontScale="85000" lnSpcReduction="20000"/>
          </a:bodyPr>
          <a:lstStyle/>
          <a:p>
            <a:r>
              <a:rPr lang="en-US" dirty="0" smtClean="0">
                <a:solidFill>
                  <a:srgbClr val="FFFF00"/>
                </a:solidFill>
              </a:rPr>
              <a:t>Energy Issues</a:t>
            </a:r>
            <a:r>
              <a:rPr lang="en-US" dirty="0" smtClean="0"/>
              <a:t>: The Biogas that an anaerobic digester produces can be used as fuel for cooking</a:t>
            </a:r>
          </a:p>
          <a:p>
            <a:r>
              <a:rPr lang="en-US" dirty="0" smtClean="0">
                <a:solidFill>
                  <a:srgbClr val="FFFF00"/>
                </a:solidFill>
              </a:rPr>
              <a:t>Soil Issues</a:t>
            </a:r>
            <a:r>
              <a:rPr lang="en-US" dirty="0" smtClean="0"/>
              <a:t>: The slurry can be used directly on the soil as a free fertilizer</a:t>
            </a:r>
          </a:p>
          <a:p>
            <a:r>
              <a:rPr lang="en-US" dirty="0" smtClean="0">
                <a:solidFill>
                  <a:srgbClr val="FFFF00"/>
                </a:solidFill>
              </a:rPr>
              <a:t>Health Issues</a:t>
            </a:r>
            <a:r>
              <a:rPr lang="en-US" dirty="0" smtClean="0"/>
              <a:t>: The pathogens are drastically reduced and the waste is managed.</a:t>
            </a:r>
          </a:p>
          <a:p>
            <a:r>
              <a:rPr lang="en-US" dirty="0" smtClean="0">
                <a:solidFill>
                  <a:srgbClr val="FFFF00"/>
                </a:solidFill>
              </a:rPr>
              <a:t>Food Issues</a:t>
            </a:r>
            <a:r>
              <a:rPr lang="en-US" dirty="0" smtClean="0"/>
              <a:t>: Do to the increase in nutrients in the soil from the slurry, crops can be grown easier with a better chance of survival</a:t>
            </a:r>
          </a:p>
          <a:p>
            <a:r>
              <a:rPr lang="en-US" dirty="0" smtClean="0">
                <a:solidFill>
                  <a:srgbClr val="FFFF00"/>
                </a:solidFill>
              </a:rPr>
              <a:t>Economic Issues</a:t>
            </a:r>
            <a:r>
              <a:rPr lang="en-US" dirty="0" smtClean="0"/>
              <a:t>: An anaerobic digester is capable of turning the unmanaged waste that is causing major health issues and turning it into a valuable fertilizer and energy source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dirty="0" smtClean="0"/>
              <a:t>THANK YOU</a:t>
            </a:r>
            <a:endParaRPr lang="en-US" sz="7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Map - Click to zoom"/>
          <p:cNvPicPr>
            <a:picLocks noChangeAspect="1" noChangeArrowheads="1"/>
          </p:cNvPicPr>
          <p:nvPr/>
        </p:nvPicPr>
        <p:blipFill>
          <a:blip r:embed="rId3"/>
          <a:srcRect/>
          <a:stretch>
            <a:fillRect/>
          </a:stretch>
        </p:blipFill>
        <p:spPr bwMode="auto">
          <a:xfrm>
            <a:off x="1089206" y="143432"/>
            <a:ext cx="7010400" cy="648462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nationmaster.com/images/motw/americas/haiti_land_1970.jpg"/>
          <p:cNvPicPr>
            <a:picLocks noChangeAspect="1" noChangeArrowheads="1"/>
          </p:cNvPicPr>
          <p:nvPr/>
        </p:nvPicPr>
        <p:blipFill>
          <a:blip r:embed="rId3"/>
          <a:srcRect/>
          <a:stretch>
            <a:fillRect/>
          </a:stretch>
        </p:blipFill>
        <p:spPr bwMode="auto">
          <a:xfrm>
            <a:off x="1447800" y="304800"/>
            <a:ext cx="6477000" cy="62199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ISSUES</a:t>
            </a:r>
            <a:endParaRPr lang="en-US" dirty="0"/>
          </a:p>
        </p:txBody>
      </p:sp>
      <p:pic>
        <p:nvPicPr>
          <p:cNvPr id="6146" name="Picture 2" descr="http://oglhaiti.files.wordpress.com/2008/09/haiti_hurr_breakfas.jpg"/>
          <p:cNvPicPr>
            <a:picLocks noChangeAspect="1" noChangeArrowheads="1"/>
          </p:cNvPicPr>
          <p:nvPr/>
        </p:nvPicPr>
        <p:blipFill>
          <a:blip r:embed="rId3"/>
          <a:srcRect/>
          <a:stretch>
            <a:fillRect/>
          </a:stretch>
        </p:blipFill>
        <p:spPr bwMode="auto">
          <a:xfrm>
            <a:off x="1371600" y="1752600"/>
            <a:ext cx="6553200" cy="43517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Christa Rummel\Documents\School\UF\Haiti Project\haiti_still_web.jpg"/>
          <p:cNvPicPr>
            <a:picLocks noChangeAspect="1" noChangeArrowheads="1"/>
          </p:cNvPicPr>
          <p:nvPr/>
        </p:nvPicPr>
        <p:blipFill>
          <a:blip r:embed="rId3"/>
          <a:srcRect/>
          <a:stretch>
            <a:fillRect/>
          </a:stretch>
        </p:blipFill>
        <p:spPr bwMode="auto">
          <a:xfrm>
            <a:off x="990600" y="1066800"/>
            <a:ext cx="7213600" cy="5410200"/>
          </a:xfrm>
          <a:prstGeom prst="rect">
            <a:avLst/>
          </a:prstGeom>
          <a:noFill/>
        </p:spPr>
      </p:pic>
      <p:sp>
        <p:nvSpPr>
          <p:cNvPr id="5" name="TextBox 4"/>
          <p:cNvSpPr txBox="1"/>
          <p:nvPr/>
        </p:nvSpPr>
        <p:spPr>
          <a:xfrm>
            <a:off x="1752600" y="457200"/>
            <a:ext cx="6172200" cy="461665"/>
          </a:xfrm>
          <a:prstGeom prst="rect">
            <a:avLst/>
          </a:prstGeom>
          <a:noFill/>
        </p:spPr>
        <p:txBody>
          <a:bodyPr wrap="square" rtlCol="0">
            <a:spAutoFit/>
          </a:bodyPr>
          <a:lstStyle/>
          <a:p>
            <a:r>
              <a:rPr lang="en-US" sz="2400" dirty="0" smtClean="0"/>
              <a:t>Border of Haiti and Dominican Republic</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ISSUES</a:t>
            </a:r>
            <a:endParaRPr lang="en-US" dirty="0"/>
          </a:p>
        </p:txBody>
      </p:sp>
      <p:pic>
        <p:nvPicPr>
          <p:cNvPr id="1026" name="Picture 2" descr="C:\Users\Christa Rummel\Documents\School\UF\Haiti Project\tropical storm Noel in Port-au-prince.jpg"/>
          <p:cNvPicPr>
            <a:picLocks noChangeAspect="1" noChangeArrowheads="1"/>
          </p:cNvPicPr>
          <p:nvPr/>
        </p:nvPicPr>
        <p:blipFill>
          <a:blip r:embed="rId3"/>
          <a:srcRect/>
          <a:stretch>
            <a:fillRect/>
          </a:stretch>
        </p:blipFill>
        <p:spPr bwMode="auto">
          <a:xfrm>
            <a:off x="1371600" y="1828800"/>
            <a:ext cx="6350000" cy="39243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csc-s-maps-q.csc.noaa.gov/output/hurricanes_jb_csc-s-ims-ss2-q2340583228601.jpg"/>
          <p:cNvPicPr>
            <a:picLocks noChangeAspect="1" noChangeArrowheads="1"/>
          </p:cNvPicPr>
          <p:nvPr/>
        </p:nvPicPr>
        <p:blipFill>
          <a:blip r:embed="rId3"/>
          <a:srcRect/>
          <a:stretch>
            <a:fillRect/>
          </a:stretch>
        </p:blipFill>
        <p:spPr bwMode="auto">
          <a:xfrm>
            <a:off x="457200" y="685800"/>
            <a:ext cx="8386117" cy="531236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Storms that have hit Haiti in 2008</a:t>
            </a:r>
            <a:endParaRPr lang="en-US" dirty="0"/>
          </a:p>
        </p:txBody>
      </p:sp>
      <p:pic>
        <p:nvPicPr>
          <p:cNvPr id="2049" name="Picture 1"/>
          <p:cNvPicPr>
            <a:picLocks noChangeAspect="1" noChangeArrowheads="1"/>
          </p:cNvPicPr>
          <p:nvPr/>
        </p:nvPicPr>
        <p:blipFill>
          <a:blip r:embed="rId3"/>
          <a:srcRect/>
          <a:stretch>
            <a:fillRect/>
          </a:stretch>
        </p:blipFill>
        <p:spPr bwMode="auto">
          <a:xfrm>
            <a:off x="228600" y="2057400"/>
            <a:ext cx="8615262" cy="351663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www.fao.org/landandwater/agll/glasod/glasodmaps/hti.gif"/>
          <p:cNvPicPr>
            <a:picLocks noChangeAspect="1" noChangeArrowheads="1"/>
          </p:cNvPicPr>
          <p:nvPr/>
        </p:nvPicPr>
        <p:blipFill>
          <a:blip r:embed="rId3"/>
          <a:srcRect/>
          <a:stretch>
            <a:fillRect/>
          </a:stretch>
        </p:blipFill>
        <p:spPr bwMode="auto">
          <a:xfrm>
            <a:off x="381000" y="381000"/>
            <a:ext cx="8458200" cy="582401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423</TotalTime>
  <Words>1048</Words>
  <Application>Microsoft Office PowerPoint</Application>
  <PresentationFormat>On-screen Show (4:3)</PresentationFormat>
  <Paragraphs>89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Foundry</vt:lpstr>
      <vt:lpstr>Haiti</vt:lpstr>
      <vt:lpstr>Slide 2</vt:lpstr>
      <vt:lpstr>Slide 3</vt:lpstr>
      <vt:lpstr>ENERGY ISSUES</vt:lpstr>
      <vt:lpstr>Slide 5</vt:lpstr>
      <vt:lpstr>SOIL ISSUES</vt:lpstr>
      <vt:lpstr>Slide 7</vt:lpstr>
      <vt:lpstr>Storms that have hit Haiti in 2008</vt:lpstr>
      <vt:lpstr>Slide 9</vt:lpstr>
      <vt:lpstr>FOOD ISSUES</vt:lpstr>
      <vt:lpstr>Slide 11</vt:lpstr>
      <vt:lpstr>Slide 12</vt:lpstr>
      <vt:lpstr>HEALTH ISSUES</vt:lpstr>
      <vt:lpstr>WASTE MANAGMENT</vt:lpstr>
      <vt:lpstr>A Solution?</vt:lpstr>
      <vt:lpstr>How is Biogas Made?</vt:lpstr>
      <vt:lpstr>Anaerobic Digester</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Haiti</dc:title>
  <dc:creator>Christa Rummel</dc:creator>
  <cp:lastModifiedBy>Christa Rummel</cp:lastModifiedBy>
  <cp:revision>7</cp:revision>
  <dcterms:created xsi:type="dcterms:W3CDTF">2009-07-20T18:30:00Z</dcterms:created>
  <dcterms:modified xsi:type="dcterms:W3CDTF">2009-07-23T14:24:26Z</dcterms:modified>
</cp:coreProperties>
</file>